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3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17336-280E-4561-B6B3-8BB536C86F97}" type="datetimeFigureOut">
              <a:rPr lang="pl-PL" smtClean="0"/>
              <a:t>27.08.2026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551F0-8A4A-49DF-BD6B-657C235909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851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551F0-8A4A-49DF-BD6B-657C23590978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57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221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9666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008463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103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957919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66443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0854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27816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494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84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0687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5344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04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854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50485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69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63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3649DC-172E-25E9-C951-EA7CA76B4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5562"/>
            <a:ext cx="9032966" cy="4795604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Polityka ochrony dzieci</a:t>
            </a:r>
            <a:b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 krzywdzeniem</a:t>
            </a:r>
            <a:b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b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Przedszkolu Nr 2 </a:t>
            </a:r>
            <a:b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Świerklanach</a:t>
            </a:r>
            <a:b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(wersja skrócona)</a:t>
            </a:r>
          </a:p>
        </p:txBody>
      </p:sp>
    </p:spTree>
    <p:extLst>
      <p:ext uri="{BB962C8B-B14F-4D97-AF65-F5344CB8AC3E}">
        <p14:creationId xmlns:p14="http://schemas.microsoft.com/office/powerpoint/2010/main" val="2783921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A8212C8-061B-FF17-678C-86738FD8E966}"/>
              </a:ext>
            </a:extLst>
          </p:cNvPr>
          <p:cNvSpPr txBox="1"/>
          <p:nvPr/>
        </p:nvSpPr>
        <p:spPr>
          <a:xfrm>
            <a:off x="391560" y="427605"/>
            <a:ext cx="9638675" cy="5830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739140" algn="l"/>
              </a:tabLst>
            </a:pPr>
            <a:r>
              <a:rPr lang="pl-P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Zasady ochrony wizerunku dziecka</a:t>
            </a:r>
            <a:endParaRPr lang="pl-PL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739140" algn="l"/>
              </a:tabLs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Przedszkole nr 2 w Świerklanach zapewnia najwyższe standardy ochrony danych osobowych dzieci zgodnie z obowiązującymi przepisami prawa.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739140" algn="l"/>
              </a:tabLs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Przedszkole, uznając prawo dziecka do prywatności i ochrony dóbr osobistych, zapewnia ochronę wizerunku dziecka.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739140" algn="l"/>
              </a:tabLs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Upublicznienie przez pracownika Przedszkola wizerunku dziecka utrwalonego w jakiejkolwiek formie (fotografia, nagranie audio-wideo) wymaga pisemnej zgody rodzica lub opiekuna prawnego dziecka.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739140" algn="l"/>
              </a:tabLs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Jeżeli wizerunek dziecka stanowi jedynie szczegół całości, takiej jak: zgromadzenie, krajobraz, publiczna impreza, zgoda rodzica lub opiekuna prawnego na utrwalanie wizerunku dziecka nie jest wymagana.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739140" algn="l"/>
              </a:tabLst>
            </a:pPr>
            <a:endParaRPr lang="pl-PL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15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5BD7A9E-9126-0316-E63C-34C22607D51C}"/>
              </a:ext>
            </a:extLst>
          </p:cNvPr>
          <p:cNvSpPr txBox="1"/>
          <p:nvPr/>
        </p:nvSpPr>
        <p:spPr>
          <a:xfrm>
            <a:off x="723616" y="122731"/>
            <a:ext cx="8829206" cy="658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739140" algn="l"/>
              </a:tabLst>
            </a:pPr>
            <a:r>
              <a:rPr lang="pl-P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Zasady dostępu dzieci do Internetu</a:t>
            </a:r>
            <a:endParaRPr lang="pl-PL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AutoNum type="arabicPeriod"/>
              <a:tabLst>
                <a:tab pos="739140" algn="l"/>
              </a:tabLst>
            </a:pP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Przedszkole nie zapewnia dzieciom samodzielnego dostępu do Internetu.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AutoNum type="arabicPeriod"/>
              <a:tabLst>
                <a:tab pos="739140" algn="l"/>
              </a:tabLst>
            </a:pP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Przedszkole, w sytuacji udostępnienia dzieciom łącza internetowego, będzie zobowiązane podejmować działania zabezpieczające dzieci przed dostępem do treści, które mogą stanowić zagrożenie dla ich prawidłowego rozwoju, </a:t>
            </a:r>
            <a:b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szczególności zainstalować i aktualizować oprogramowanie zabezpieczające.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AutoNum type="arabicPeriod"/>
              <a:tabLst>
                <a:tab pos="739140" algn="l"/>
              </a:tabLst>
            </a:pP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terenie Przedszkola dostęp dziecka do połączenia internetowego możliwy jest jedynie pod nadzorem pracownika Przedszkola.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AutoNum type="arabicPeriod"/>
              <a:tabLst>
                <a:tab pos="739140" algn="l"/>
              </a:tabLst>
            </a:pP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Pracownik Przedszkola ma obowiązek informowania dzieci </a:t>
            </a:r>
            <a:b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zasadach bezpiecznego korzystania z Internetu.</a:t>
            </a:r>
            <a:endParaRPr lang="pl-PL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864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0F96FF5-D842-7EA1-495E-9B62AF3FC7E1}"/>
              </a:ext>
            </a:extLst>
          </p:cNvPr>
          <p:cNvSpPr txBox="1"/>
          <p:nvPr/>
        </p:nvSpPr>
        <p:spPr>
          <a:xfrm>
            <a:off x="475106" y="1401548"/>
            <a:ext cx="9010640" cy="3817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pl-P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stosowania </a:t>
            </a:r>
            <a:r>
              <a:rPr lang="pl-PL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Polityki</a:t>
            </a:r>
            <a:endParaRPr lang="pl-PL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Dyrektor Przedszkola nr 2 w Świerklanach wyznacza </a:t>
            </a:r>
            <a:r>
              <a:rPr lang="pl-PL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panią </a:t>
            </a:r>
            <a:br>
              <a:rPr lang="pl-PL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Wiktorię Wala – psychologa 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jako osobę odpowiedzialną za </a:t>
            </a:r>
            <a:r>
              <a:rPr lang="pl-PL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Politykę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ochrony dzieci 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Przedszkolu.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Osoba, o której mowa w punkcie poprzedzającym, jest odpowiedzialna za monitorowanie realizacji </a:t>
            </a:r>
            <a:r>
              <a:rPr lang="pl-PL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Polityki,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reagowanie na sygnały naruszenia </a:t>
            </a:r>
            <a:r>
              <a:rPr lang="pl-PL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Polityki 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prowadzenie rejestru zgłoszeń oraz za proponowanie zmian w </a:t>
            </a:r>
            <a:r>
              <a:rPr lang="pl-PL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Polityce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4362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30BFF7-1542-2EF7-4417-459F91749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913" y="751931"/>
            <a:ext cx="9717374" cy="5126636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Podstawa prawna:</a:t>
            </a:r>
            <a:b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 Ustawa z 13 maja 2016 r. o przeciwdziałaniu zagrożeniom przestępczością na tle seksualnym (Dz. U. z 2023 r. poz. 1304 ze zm.).</a:t>
            </a:r>
            <a:b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Ustawa z 28 lipca 2023 r. o zmianie ustawy - Kodeks rodzinny i opiekuńczy oraz niektórych innych ustaw (Dz. U. z 2023 r. poz. 1606). </a:t>
            </a:r>
            <a:br>
              <a:rPr lang="pl-PL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606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7EF1BC-7459-5C8A-D15F-C152FE3E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6314" y="271300"/>
            <a:ext cx="8548141" cy="6370819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br>
              <a:rPr lang="pl-PL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Naczelną zasadą wszystkich działań podejmowanych przez pracowników Przedszkola nr 2 w Świerklanach jest działanie dla dobra dziecka i w jego najlepszym interesie. Pracownik Przedszkola traktuje dziecko </a:t>
            </a:r>
            <a:b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szacunkiem oraz uwzględnia jego potrzeby. Niedopuszczalne jest stosowanie przez pracownika wobec dziecka przemocy w jakiejkolwiek formie. Pracownik Przedszkola, realizując te cele, działa </a:t>
            </a:r>
            <a:b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ramach obowiązującego prawa, przepisów wewnętrznych Przedszkola oraz swoich kompetencji. </a:t>
            </a:r>
            <a:br>
              <a:rPr lang="pl-PL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84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8F1575-984B-1B40-C4A1-6AFFF1C9E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725" y="1309253"/>
            <a:ext cx="9548733" cy="4453081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</a:t>
            </a:r>
            <a:r>
              <a:rPr lang="pl-PL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Pracownikiem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Przedszkola nr 2 w Świerklanach jest osoba zatrudniona na podstawie umowy o pracę lub umowy zlecenia.</a:t>
            </a:r>
            <a:b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pl-PL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Dzieckiem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jest każda osoba do ukończenia 18. roku życia. </a:t>
            </a:r>
            <a:b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	</a:t>
            </a:r>
            <a:r>
              <a:rPr lang="pl-PL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Opiekunem dziecka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jest osoba uprawniona do reprezentacji dziecka, w szczególności jego rodzic lub opiekun prawny. W myśl niniejszego dokumentu opiekunem jest również rodzic zastępczy.</a:t>
            </a:r>
            <a:b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	Przez </a:t>
            </a:r>
            <a:r>
              <a:rPr lang="pl-PL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krzywdzenie dziecka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należy rozumieć popełnienie czynu zabronionego lub czynu karalnego na szkodę dziecka przez jakąkolwiek osobę, w tym pracownika Przedszkola lub zagrożenie dobra dziecka, w tym jego zaniedbywanie.</a:t>
            </a:r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390464" y="645392"/>
            <a:ext cx="449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Objaśnienie</a:t>
            </a:r>
            <a:r>
              <a:rPr lang="pl-PL" b="1" dirty="0"/>
              <a:t> </a:t>
            </a:r>
            <a:r>
              <a:rPr lang="pl-PL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terminów</a:t>
            </a:r>
          </a:p>
        </p:txBody>
      </p:sp>
    </p:spTree>
    <p:extLst>
      <p:ext uri="{BB962C8B-B14F-4D97-AF65-F5344CB8AC3E}">
        <p14:creationId xmlns:p14="http://schemas.microsoft.com/office/powerpoint/2010/main" val="1437663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392600-E2F7-C99D-3969-CA400713F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838" y="1059874"/>
            <a:ext cx="8915399" cy="4339108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  <a:r>
              <a:rPr lang="pl-PL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Osoba odpowiedzialna za Internet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wyznaczony przez dyrektora Przedszkola pracownik, sprawujący nadzór nad korzystaniem z Internetu przez dzieci na terenie Przedszkola oraz nad bezpieczeństwem dzieci w Internecie.</a:t>
            </a:r>
            <a:b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	</a:t>
            </a:r>
            <a:r>
              <a:rPr lang="pl-PL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Osoba odpowiedzialna za </a:t>
            </a:r>
            <a:r>
              <a:rPr lang="pl-PL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Politykę ochrony dzieci przed krzywdzeniem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wyznaczony przez dyrektora Przedszkola pracownik sprawujący nadzór nad realizacją </a:t>
            </a:r>
            <a:r>
              <a:rPr lang="pl-PL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Polityki ochrony dzieci przed krzywdzeniem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 Przedszkolu nr 2 w Świerklanach. </a:t>
            </a:r>
            <a:b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	</a:t>
            </a:r>
            <a:r>
              <a:rPr lang="pl-PL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Dane osobowe dziecka</a:t>
            </a:r>
            <a:r>
              <a:rPr lang="pl-PL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wszelkie informacje umożliwiające identyfikację dziecka.</a:t>
            </a:r>
            <a:endParaRPr lang="pl-PL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066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AE1A7F0-46E1-B81D-70BA-38C46E31B677}"/>
              </a:ext>
            </a:extLst>
          </p:cNvPr>
          <p:cNvSpPr txBox="1"/>
          <p:nvPr/>
        </p:nvSpPr>
        <p:spPr>
          <a:xfrm>
            <a:off x="578408" y="101600"/>
            <a:ext cx="9218951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Rodzaje krzywdzenia dziecka:</a:t>
            </a:r>
          </a:p>
          <a:p>
            <a:pPr algn="ctr"/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Przemoc fizyczna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jest to celowe uszkodzenie ciała, zadawanie bólu lub groźba uszkodzenia ciała.</a:t>
            </a:r>
          </a:p>
          <a:p>
            <a:pPr algn="just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Przemoc emocjonalna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to powtarzające się poniżanie, upokarzanie </a:t>
            </a:r>
            <a:b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ośmieszanie dziecka,</a:t>
            </a:r>
          </a:p>
          <a:p>
            <a:pPr algn="just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Przemoc seksualna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to angażowanie dziecka w aktywność seksualną przez osobę dorosłą.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Zaniedbywanie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to niezaspokajanie podstawowych potrzeb materialnych i emocjonalnych dziecka przez rodzica lub opiekuna prawnego, nie zapewnienie mu bezpieczeństwa, odpowiedniego jedzenia, ubrań, schronienia, opieki medycznej, bezpieczeństwa, brak nadzoru w czasie wolnym oraz odpowiedniej opieki podczas wypełniania obowiązku przedszkolnego.</a:t>
            </a:r>
          </a:p>
        </p:txBody>
      </p:sp>
    </p:spTree>
    <p:extLst>
      <p:ext uri="{BB962C8B-B14F-4D97-AF65-F5344CB8AC3E}">
        <p14:creationId xmlns:p14="http://schemas.microsoft.com/office/powerpoint/2010/main" val="3277344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F1AABBD-A1E4-0AF2-0924-43DD54216A0B}"/>
              </a:ext>
            </a:extLst>
          </p:cNvPr>
          <p:cNvSpPr txBox="1"/>
          <p:nvPr/>
        </p:nvSpPr>
        <p:spPr>
          <a:xfrm>
            <a:off x="623077" y="285821"/>
            <a:ext cx="8994098" cy="5617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l-P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Rozpoznawanie i reagowanie </a:t>
            </a:r>
            <a:br>
              <a:rPr lang="pl-P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czynniki ryzyka krzywdzenia dzieci</a:t>
            </a:r>
            <a:endParaRPr lang="pl-PL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	Pracownicy Przedszkola nr 2 w Świerklanach posiadają wiedzę i w ramach wykonywanych obowiązków zwracają uwagę na czynniki ryzyka i symptomy krzywdzenia dzieci.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	W przypadku zidentyfikowania czynników ryzyka pracownicy Przedszkola podejmują rozmowę z rodzicami, przekazując informacje na temat dostępnej oferty wsparcia i motywując ich do szukania dla siebie pomocy.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	Pracownicy monitorują sytuację i dobrostan dziecka.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	Pracownicy znają i stosują zasady bezpiecznych relacji personel–dziecko i zasady bezpiecznych relacji dziecko–dziecko, ustalone w Przedszkolu.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	Rekrutacja pracowników Przedszkola odbywa się zgodnie z zasadami bezpiecznej rekrutacji personelu. </a:t>
            </a:r>
          </a:p>
        </p:txBody>
      </p:sp>
    </p:spTree>
    <p:extLst>
      <p:ext uri="{BB962C8B-B14F-4D97-AF65-F5344CB8AC3E}">
        <p14:creationId xmlns:p14="http://schemas.microsoft.com/office/powerpoint/2010/main" val="2511540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0086DA3-E31B-734D-362E-C9ECAB712158}"/>
              </a:ext>
            </a:extLst>
          </p:cNvPr>
          <p:cNvSpPr txBox="1"/>
          <p:nvPr/>
        </p:nvSpPr>
        <p:spPr>
          <a:xfrm>
            <a:off x="469845" y="968281"/>
            <a:ext cx="9302228" cy="456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l-P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Procedury interwencji w przypadku krzywdzenia dziecka</a:t>
            </a:r>
            <a:endParaRPr lang="pl-PL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l-PL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W przypadku powzięcia przez pracownika Przedszkola nr 2 w Świerklanach podejrzenia, że dziecko jest krzywdzone, pracownik ma obowiązek sporządzenia notatki służbowej </a:t>
            </a:r>
            <a:br>
              <a:rPr lang="pl-PL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przekazania uzyskanej informacji </a:t>
            </a:r>
            <a:r>
              <a:rPr lang="pl-P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pedagogowi specjalnemu.  </a:t>
            </a:r>
            <a:endParaRPr lang="pl-PL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430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CA366B3-29CC-C14F-6B10-9C55D3E55C3F}"/>
              </a:ext>
            </a:extLst>
          </p:cNvPr>
          <p:cNvSpPr txBox="1"/>
          <p:nvPr/>
        </p:nvSpPr>
        <p:spPr>
          <a:xfrm>
            <a:off x="811095" y="295867"/>
            <a:ext cx="8435716" cy="6220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 specjalny wzywa opiekunów dziecka, którego krzywdzenie podejrzewa oraz informuje ich o podejrzeniu.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	Pedagog specjalny powinien sporządzić opis zaistniałej sytuacji  </a:t>
            </a:r>
            <a:b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przedszkolu i rodzinnej dziecka na podstawie rozmów </a:t>
            </a:r>
            <a:b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dzieckiem, nauczycielami, wychowawcą i rodzicami oraz sporządzić plan pomocy dziecku.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	Plan pomocy dziecku powinien zawierać wskazania dotyczące: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	podjęcia przez Przedszkole nr 2 w Świerklanach działań w celu zapewnienia dziecku bezpieczeństwa, w tym zgłoszenie podejrzenia krzywdzenia do odpowiedniej placówki;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	wsparcia, jakie Przedszkola zaoferuje dziecku;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skierowania dziecka do specjalistycznej placówki pomocy dziecku, jeżeli istnieje taka potrzeba. </a:t>
            </a:r>
          </a:p>
        </p:txBody>
      </p:sp>
    </p:spTree>
    <p:extLst>
      <p:ext uri="{BB962C8B-B14F-4D97-AF65-F5344CB8AC3E}">
        <p14:creationId xmlns:p14="http://schemas.microsoft.com/office/powerpoint/2010/main" val="3875855375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Niestandardowy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E6B91E"/>
      </a:accent1>
      <a:accent2>
        <a:srgbClr val="E76618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957</Words>
  <Application>Microsoft Office PowerPoint</Application>
  <PresentationFormat>Panoramiczny</PresentationFormat>
  <Paragraphs>44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Faseta</vt:lpstr>
      <vt:lpstr>Polityka ochrony dzieci przed krzywdzeniem w Przedszkolu Nr 2  w Świerklanach (wersja skrócona)</vt:lpstr>
      <vt:lpstr>Podstawa prawna:  1.  Ustawa z 13 maja 2016 r. o przeciwdziałaniu zagrożeniom przestępczością na tle seksualnym (Dz. U. z 2023 r. poz. 1304 ze zm.). 2. Ustawa z 28 lipca 2023 r. o zmianie ustawy - Kodeks rodzinny i opiekuńczy oraz niektórych innych ustaw (Dz. U. z 2023 r. poz. 1606).  </vt:lpstr>
      <vt:lpstr> Naczelną zasadą wszystkich działań podejmowanych przez pracowników Przedszkola nr 2 w Świerklanach jest działanie dla dobra dziecka i w jego najlepszym interesie. Pracownik Przedszkola traktuje dziecko  z szacunkiem oraz uwzględnia jego potrzeby. Niedopuszczalne jest stosowanie przez pracownika wobec dziecka przemocy w jakiejkolwiek formie. Pracownik Przedszkola, realizując te cele, działa  w ramach obowiązującego prawa, przepisów wewnętrznych Przedszkola oraz swoich kompetencji.  </vt:lpstr>
      <vt:lpstr>1. Pracownikiem Przedszkola nr 2 w Świerklanach jest osoba zatrudniona na podstawie umowy o pracę lub umowy zlecenia. 2. Dzieckiem jest każda osoba do ukończenia 18. roku życia.  3. Opiekunem dziecka jest osoba uprawniona do reprezentacji dziecka, w szczególności jego rodzic lub opiekun prawny. W myśl niniejszego dokumentu opiekunem jest również rodzic zastępczy. 4. Przez krzywdzenie dziecka należy rozumieć popełnienie czynu zabronionego lub czynu karalnego na szkodę dziecka przez jakąkolwiek osobę, w tym pracownika Przedszkola lub zagrożenie dobra dziecka, w tym jego zaniedbywanie.</vt:lpstr>
      <vt:lpstr>5. Osoba odpowiedzialna za Internet to wyznaczony przez dyrektora Przedszkola pracownik, sprawujący nadzór nad korzystaniem z Internetu przez dzieci na terenie Przedszkola oraz nad bezpieczeństwem dzieci w Internecie. 6. Osoba odpowiedzialna za Politykę ochrony dzieci przed krzywdzeniem to wyznaczony przez dyrektora Przedszkola pracownik sprawujący nadzór nad realizacją Polityki ochrony dzieci przed krzywdzeniem w Przedszkolu nr 2 w Świerklanach.  7. Dane osobowe dziecka to wszelkie informacje umożliwiające identyfikację dziecka.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Polityka ochrony dzieci przed krzywdzeniem w Przedszkolu Nr 2  w Świerklanach (wersja skrócona)</dc:title>
  <dc:creator>michasia bluszcz</dc:creator>
  <cp:lastModifiedBy>HP</cp:lastModifiedBy>
  <cp:revision>7</cp:revision>
  <dcterms:created xsi:type="dcterms:W3CDTF">2024-06-13T14:28:17Z</dcterms:created>
  <dcterms:modified xsi:type="dcterms:W3CDTF">2026-08-27T08:00:08Z</dcterms:modified>
</cp:coreProperties>
</file>